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57" r:id="rId4"/>
    <p:sldId id="259" r:id="rId5"/>
    <p:sldId id="263" r:id="rId6"/>
    <p:sldId id="262" r:id="rId7"/>
    <p:sldId id="266" r:id="rId8"/>
    <p:sldId id="261" r:id="rId9"/>
    <p:sldId id="260" r:id="rId10"/>
    <p:sldId id="265" r:id="rId11"/>
    <p:sldId id="264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jan Kosutic" initials="DK" lastIdx="1" clrIdx="0">
    <p:extLst/>
  </p:cmAuthor>
  <p:cmAuthor id="2" name="27001academy ." initials="2.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26" autoAdjust="0"/>
    <p:restoredTop sz="91414" autoAdjust="0"/>
  </p:normalViewPr>
  <p:slideViewPr>
    <p:cSldViewPr snapToGrid="0">
      <p:cViewPr varScale="1">
        <p:scale>
          <a:sx n="106" d="100"/>
          <a:sy n="106" d="100"/>
        </p:scale>
        <p:origin x="151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C67FD2-DC30-4D9C-8063-9EA137267C52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87992D22-7DA3-4AF1-845C-6A2F2D2148F8}">
      <dgm:prSet phldrT="[Text]"/>
      <dgm:spPr>
        <a:solidFill>
          <a:schemeClr val="tx2">
            <a:lumMod val="50000"/>
            <a:lumOff val="50000"/>
          </a:schemeClr>
        </a:solidFill>
      </dgm:spPr>
      <dgm:t>
        <a:bodyPr/>
        <a:lstStyle/>
        <a:p>
          <a:r>
            <a:rPr lang="hr-HR" noProof="0" dirty="0" smtClean="0"/>
            <a:t>...</a:t>
          </a:r>
          <a:endParaRPr lang="de-DE" noProof="0" dirty="0"/>
        </a:p>
      </dgm:t>
    </dgm:pt>
    <dgm:pt modelId="{6F3B9BD1-E1A6-4145-B26D-7B10B64D659F}" type="parTrans" cxnId="{4B7D1DDA-98FC-464A-BAF5-E2AAA74B869F}">
      <dgm:prSet/>
      <dgm:spPr/>
      <dgm:t>
        <a:bodyPr/>
        <a:lstStyle/>
        <a:p>
          <a:endParaRPr lang="hr-HR"/>
        </a:p>
      </dgm:t>
    </dgm:pt>
    <dgm:pt modelId="{6DD92421-6BD4-4353-BE6E-1E3E9E6A0501}" type="sibTrans" cxnId="{4B7D1DDA-98FC-464A-BAF5-E2AAA74B869F}">
      <dgm:prSet/>
      <dgm:spPr/>
      <dgm:t>
        <a:bodyPr/>
        <a:lstStyle/>
        <a:p>
          <a:endParaRPr lang="hr-HR"/>
        </a:p>
      </dgm:t>
    </dgm:pt>
    <dgm:pt modelId="{55964EA3-878E-4547-ABC8-1EF720EDAF5D}">
      <dgm:prSet phldrT="[Text]"/>
      <dgm:spPr>
        <a:solidFill>
          <a:schemeClr val="tx2">
            <a:lumMod val="50000"/>
            <a:lumOff val="50000"/>
          </a:schemeClr>
        </a:solidFill>
      </dgm:spPr>
      <dgm:t>
        <a:bodyPr/>
        <a:lstStyle/>
        <a:p>
          <a:r>
            <a:rPr lang="de-DE" noProof="0" dirty="0" smtClean="0"/>
            <a:t>Besseres</a:t>
          </a:r>
          <a:r>
            <a:rPr lang="en-US" dirty="0" smtClean="0"/>
            <a:t> Marketing</a:t>
          </a:r>
          <a:endParaRPr lang="hr-HR" dirty="0"/>
        </a:p>
      </dgm:t>
    </dgm:pt>
    <dgm:pt modelId="{30207E52-F183-4B80-BC4F-98FF49053F0D}" type="parTrans" cxnId="{0B48AAD6-B6D9-4BB0-A572-FDA2D01C9A3C}">
      <dgm:prSet/>
      <dgm:spPr/>
      <dgm:t>
        <a:bodyPr/>
        <a:lstStyle/>
        <a:p>
          <a:endParaRPr lang="hr-HR"/>
        </a:p>
      </dgm:t>
    </dgm:pt>
    <dgm:pt modelId="{92D0C10E-0CF9-4257-9422-AAC9660B10FD}" type="sibTrans" cxnId="{0B48AAD6-B6D9-4BB0-A572-FDA2D01C9A3C}">
      <dgm:prSet/>
      <dgm:spPr/>
      <dgm:t>
        <a:bodyPr/>
        <a:lstStyle/>
        <a:p>
          <a:endParaRPr lang="hr-HR"/>
        </a:p>
      </dgm:t>
    </dgm:pt>
    <dgm:pt modelId="{BB88B61C-76F8-474B-90C4-B5C638305F75}">
      <dgm:prSet phldrT="[Text]"/>
      <dgm:spPr>
        <a:solidFill>
          <a:schemeClr val="tx2">
            <a:lumMod val="50000"/>
            <a:lumOff val="50000"/>
          </a:schemeClr>
        </a:solidFill>
      </dgm:spPr>
      <dgm:t>
        <a:bodyPr/>
        <a:lstStyle/>
        <a:p>
          <a:r>
            <a:rPr lang="hr-HR" noProof="0" dirty="0" smtClean="0"/>
            <a:t>...</a:t>
          </a:r>
          <a:endParaRPr lang="de-DE" noProof="0" dirty="0"/>
        </a:p>
      </dgm:t>
    </dgm:pt>
    <dgm:pt modelId="{CF54E9DC-0AB3-488B-B56A-A6A98C02DDDC}" type="parTrans" cxnId="{8377C3BE-60C3-495C-B51B-46AA45207F00}">
      <dgm:prSet/>
      <dgm:spPr/>
      <dgm:t>
        <a:bodyPr/>
        <a:lstStyle/>
        <a:p>
          <a:endParaRPr lang="hr-HR"/>
        </a:p>
      </dgm:t>
    </dgm:pt>
    <dgm:pt modelId="{7647170E-92B6-449D-A13E-DBF286CB88D1}" type="sibTrans" cxnId="{8377C3BE-60C3-495C-B51B-46AA45207F00}">
      <dgm:prSet/>
      <dgm:spPr/>
      <dgm:t>
        <a:bodyPr/>
        <a:lstStyle/>
        <a:p>
          <a:endParaRPr lang="hr-HR"/>
        </a:p>
      </dgm:t>
    </dgm:pt>
    <dgm:pt modelId="{3B1A9D03-43EC-4DAF-8B65-12A1DBC47F6E}">
      <dgm:prSet phldrT="[Text]"/>
      <dgm:spPr>
        <a:solidFill>
          <a:schemeClr val="tx2">
            <a:lumMod val="50000"/>
            <a:lumOff val="50000"/>
          </a:schemeClr>
        </a:solidFill>
      </dgm:spPr>
      <dgm:t>
        <a:bodyPr/>
        <a:lstStyle/>
        <a:p>
          <a:r>
            <a:rPr lang="hr-HR" noProof="0" dirty="0" smtClean="0"/>
            <a:t>...</a:t>
          </a:r>
          <a:endParaRPr lang="de-DE" noProof="0" dirty="0"/>
        </a:p>
      </dgm:t>
    </dgm:pt>
    <dgm:pt modelId="{E861D778-699B-414E-A289-4499A6880CDB}" type="parTrans" cxnId="{D148501F-4138-4CB9-9A87-7B5E0F42FCEA}">
      <dgm:prSet/>
      <dgm:spPr/>
      <dgm:t>
        <a:bodyPr/>
        <a:lstStyle/>
        <a:p>
          <a:endParaRPr lang="hr-HR"/>
        </a:p>
      </dgm:t>
    </dgm:pt>
    <dgm:pt modelId="{3BD41AC3-A149-4D5E-BFE4-E2EFE3969F6E}" type="sibTrans" cxnId="{D148501F-4138-4CB9-9A87-7B5E0F42FCEA}">
      <dgm:prSet/>
      <dgm:spPr/>
      <dgm:t>
        <a:bodyPr/>
        <a:lstStyle/>
        <a:p>
          <a:endParaRPr lang="hr-HR"/>
        </a:p>
      </dgm:t>
    </dgm:pt>
    <dgm:pt modelId="{16C27222-917E-4B5E-A327-9F7DCB3FD345}" type="pres">
      <dgm:prSet presAssocID="{5CC67FD2-DC30-4D9C-8063-9EA137267C5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791587FA-671C-4D18-BEE7-E99EECAB3FE1}" type="pres">
      <dgm:prSet presAssocID="{87992D22-7DA3-4AF1-845C-6A2F2D2148F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411B0DA-84B1-40A3-AC96-4CC98B8358DD}" type="pres">
      <dgm:prSet presAssocID="{6DD92421-6BD4-4353-BE6E-1E3E9E6A0501}" presName="sibTrans" presStyleCnt="0"/>
      <dgm:spPr/>
    </dgm:pt>
    <dgm:pt modelId="{22E03E90-0031-4503-B935-F38894A8F236}" type="pres">
      <dgm:prSet presAssocID="{55964EA3-878E-4547-ABC8-1EF720EDAF5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44581B6-620E-4DBF-87B5-339BA506D23B}" type="pres">
      <dgm:prSet presAssocID="{92D0C10E-0CF9-4257-9422-AAC9660B10FD}" presName="sibTrans" presStyleCnt="0"/>
      <dgm:spPr/>
    </dgm:pt>
    <dgm:pt modelId="{F3951F90-FCBB-4A59-BE35-5A112CE81344}" type="pres">
      <dgm:prSet presAssocID="{BB88B61C-76F8-474B-90C4-B5C638305F7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72250CE-C3EA-4FA9-BCE0-713B472D5AB8}" type="pres">
      <dgm:prSet presAssocID="{7647170E-92B6-449D-A13E-DBF286CB88D1}" presName="sibTrans" presStyleCnt="0"/>
      <dgm:spPr/>
    </dgm:pt>
    <dgm:pt modelId="{79EA8049-85C5-402C-A334-86701EEEBFAC}" type="pres">
      <dgm:prSet presAssocID="{3B1A9D03-43EC-4DAF-8B65-12A1DBC47F6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4B7D1DDA-98FC-464A-BAF5-E2AAA74B869F}" srcId="{5CC67FD2-DC30-4D9C-8063-9EA137267C52}" destId="{87992D22-7DA3-4AF1-845C-6A2F2D2148F8}" srcOrd="0" destOrd="0" parTransId="{6F3B9BD1-E1A6-4145-B26D-7B10B64D659F}" sibTransId="{6DD92421-6BD4-4353-BE6E-1E3E9E6A0501}"/>
    <dgm:cxn modelId="{70284A26-BFE1-4BD0-9A22-5EC0414AF672}" type="presOf" srcId="{BB88B61C-76F8-474B-90C4-B5C638305F75}" destId="{F3951F90-FCBB-4A59-BE35-5A112CE81344}" srcOrd="0" destOrd="0" presId="urn:microsoft.com/office/officeart/2005/8/layout/default#1"/>
    <dgm:cxn modelId="{D148501F-4138-4CB9-9A87-7B5E0F42FCEA}" srcId="{5CC67FD2-DC30-4D9C-8063-9EA137267C52}" destId="{3B1A9D03-43EC-4DAF-8B65-12A1DBC47F6E}" srcOrd="3" destOrd="0" parTransId="{E861D778-699B-414E-A289-4499A6880CDB}" sibTransId="{3BD41AC3-A149-4D5E-BFE4-E2EFE3969F6E}"/>
    <dgm:cxn modelId="{A74F4643-1E98-43F8-87B3-D89B4CE00ECB}" type="presOf" srcId="{55964EA3-878E-4547-ABC8-1EF720EDAF5D}" destId="{22E03E90-0031-4503-B935-F38894A8F236}" srcOrd="0" destOrd="0" presId="urn:microsoft.com/office/officeart/2005/8/layout/default#1"/>
    <dgm:cxn modelId="{AA14F238-D432-409A-AAAE-ECC20D5B1B50}" type="presOf" srcId="{87992D22-7DA3-4AF1-845C-6A2F2D2148F8}" destId="{791587FA-671C-4D18-BEE7-E99EECAB3FE1}" srcOrd="0" destOrd="0" presId="urn:microsoft.com/office/officeart/2005/8/layout/default#1"/>
    <dgm:cxn modelId="{77BF80AF-6BB3-450D-98BD-37453095C0D2}" type="presOf" srcId="{5CC67FD2-DC30-4D9C-8063-9EA137267C52}" destId="{16C27222-917E-4B5E-A327-9F7DCB3FD345}" srcOrd="0" destOrd="0" presId="urn:microsoft.com/office/officeart/2005/8/layout/default#1"/>
    <dgm:cxn modelId="{0B48AAD6-B6D9-4BB0-A572-FDA2D01C9A3C}" srcId="{5CC67FD2-DC30-4D9C-8063-9EA137267C52}" destId="{55964EA3-878E-4547-ABC8-1EF720EDAF5D}" srcOrd="1" destOrd="0" parTransId="{30207E52-F183-4B80-BC4F-98FF49053F0D}" sibTransId="{92D0C10E-0CF9-4257-9422-AAC9660B10FD}"/>
    <dgm:cxn modelId="{19467B2A-C170-4AD1-B675-3211F01342A3}" type="presOf" srcId="{3B1A9D03-43EC-4DAF-8B65-12A1DBC47F6E}" destId="{79EA8049-85C5-402C-A334-86701EEEBFAC}" srcOrd="0" destOrd="0" presId="urn:microsoft.com/office/officeart/2005/8/layout/default#1"/>
    <dgm:cxn modelId="{8377C3BE-60C3-495C-B51B-46AA45207F00}" srcId="{5CC67FD2-DC30-4D9C-8063-9EA137267C52}" destId="{BB88B61C-76F8-474B-90C4-B5C638305F75}" srcOrd="2" destOrd="0" parTransId="{CF54E9DC-0AB3-488B-B56A-A6A98C02DDDC}" sibTransId="{7647170E-92B6-449D-A13E-DBF286CB88D1}"/>
    <dgm:cxn modelId="{7A25C4F7-AA31-48E5-8150-74B8B7BD3114}" type="presParOf" srcId="{16C27222-917E-4B5E-A327-9F7DCB3FD345}" destId="{791587FA-671C-4D18-BEE7-E99EECAB3FE1}" srcOrd="0" destOrd="0" presId="urn:microsoft.com/office/officeart/2005/8/layout/default#1"/>
    <dgm:cxn modelId="{21B7466A-FC67-4805-B87F-6FD629A72843}" type="presParOf" srcId="{16C27222-917E-4B5E-A327-9F7DCB3FD345}" destId="{3411B0DA-84B1-40A3-AC96-4CC98B8358DD}" srcOrd="1" destOrd="0" presId="urn:microsoft.com/office/officeart/2005/8/layout/default#1"/>
    <dgm:cxn modelId="{64E38A14-0360-435E-B4DF-9015EA29C5CF}" type="presParOf" srcId="{16C27222-917E-4B5E-A327-9F7DCB3FD345}" destId="{22E03E90-0031-4503-B935-F38894A8F236}" srcOrd="2" destOrd="0" presId="urn:microsoft.com/office/officeart/2005/8/layout/default#1"/>
    <dgm:cxn modelId="{928ADC9D-A673-46C3-9D64-FE2BD3363344}" type="presParOf" srcId="{16C27222-917E-4B5E-A327-9F7DCB3FD345}" destId="{F44581B6-620E-4DBF-87B5-339BA506D23B}" srcOrd="3" destOrd="0" presId="urn:microsoft.com/office/officeart/2005/8/layout/default#1"/>
    <dgm:cxn modelId="{EEC511A4-FA47-458D-AB6E-DEC531E68440}" type="presParOf" srcId="{16C27222-917E-4B5E-A327-9F7DCB3FD345}" destId="{F3951F90-FCBB-4A59-BE35-5A112CE81344}" srcOrd="4" destOrd="0" presId="urn:microsoft.com/office/officeart/2005/8/layout/default#1"/>
    <dgm:cxn modelId="{5B6F5436-96F6-4367-B2E0-BBDF9AA00BD5}" type="presParOf" srcId="{16C27222-917E-4B5E-A327-9F7DCB3FD345}" destId="{072250CE-C3EA-4FA9-BCE0-713B472D5AB8}" srcOrd="5" destOrd="0" presId="urn:microsoft.com/office/officeart/2005/8/layout/default#1"/>
    <dgm:cxn modelId="{03F163EE-D7BF-40DF-B6EE-7EBE92E5A034}" type="presParOf" srcId="{16C27222-917E-4B5E-A327-9F7DCB3FD345}" destId="{79EA8049-85C5-402C-A334-86701EEEBFAC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1587FA-671C-4D18-BEE7-E99EECAB3FE1}">
      <dsp:nvSpPr>
        <dsp:cNvPr id="0" name=""/>
        <dsp:cNvSpPr/>
      </dsp:nvSpPr>
      <dsp:spPr>
        <a:xfrm>
          <a:off x="579937" y="716"/>
          <a:ext cx="3156380" cy="1893828"/>
        </a:xfrm>
        <a:prstGeom prst="rect">
          <a:avLst/>
        </a:prstGeom>
        <a:solidFill>
          <a:schemeClr val="tx2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5200" kern="1200" noProof="0" dirty="0" smtClean="0"/>
            <a:t>...</a:t>
          </a:r>
          <a:endParaRPr lang="de-DE" sz="5200" kern="1200" noProof="0" dirty="0"/>
        </a:p>
      </dsp:txBody>
      <dsp:txXfrm>
        <a:off x="579937" y="716"/>
        <a:ext cx="3156380" cy="1893828"/>
      </dsp:txXfrm>
    </dsp:sp>
    <dsp:sp modelId="{22E03E90-0031-4503-B935-F38894A8F236}">
      <dsp:nvSpPr>
        <dsp:cNvPr id="0" name=""/>
        <dsp:cNvSpPr/>
      </dsp:nvSpPr>
      <dsp:spPr>
        <a:xfrm>
          <a:off x="4051956" y="716"/>
          <a:ext cx="3156380" cy="1893828"/>
        </a:xfrm>
        <a:prstGeom prst="rect">
          <a:avLst/>
        </a:prstGeom>
        <a:solidFill>
          <a:schemeClr val="tx2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5200" kern="1200" noProof="0" dirty="0" smtClean="0"/>
            <a:t>Besseres</a:t>
          </a:r>
          <a:r>
            <a:rPr lang="en-US" sz="5200" kern="1200" dirty="0" smtClean="0"/>
            <a:t> Marketing</a:t>
          </a:r>
          <a:endParaRPr lang="hr-HR" sz="5200" kern="1200" dirty="0"/>
        </a:p>
      </dsp:txBody>
      <dsp:txXfrm>
        <a:off x="4051956" y="716"/>
        <a:ext cx="3156380" cy="1893828"/>
      </dsp:txXfrm>
    </dsp:sp>
    <dsp:sp modelId="{F3951F90-FCBB-4A59-BE35-5A112CE81344}">
      <dsp:nvSpPr>
        <dsp:cNvPr id="0" name=""/>
        <dsp:cNvSpPr/>
      </dsp:nvSpPr>
      <dsp:spPr>
        <a:xfrm>
          <a:off x="579937" y="2210183"/>
          <a:ext cx="3156380" cy="1893828"/>
        </a:xfrm>
        <a:prstGeom prst="rect">
          <a:avLst/>
        </a:prstGeom>
        <a:solidFill>
          <a:schemeClr val="tx2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5200" kern="1200" noProof="0" dirty="0" smtClean="0"/>
            <a:t>...</a:t>
          </a:r>
          <a:endParaRPr lang="de-DE" sz="5200" kern="1200" noProof="0" dirty="0"/>
        </a:p>
      </dsp:txBody>
      <dsp:txXfrm>
        <a:off x="579937" y="2210183"/>
        <a:ext cx="3156380" cy="1893828"/>
      </dsp:txXfrm>
    </dsp:sp>
    <dsp:sp modelId="{79EA8049-85C5-402C-A334-86701EEEBFAC}">
      <dsp:nvSpPr>
        <dsp:cNvPr id="0" name=""/>
        <dsp:cNvSpPr/>
      </dsp:nvSpPr>
      <dsp:spPr>
        <a:xfrm>
          <a:off x="4051956" y="2210183"/>
          <a:ext cx="3156380" cy="1893828"/>
        </a:xfrm>
        <a:prstGeom prst="rect">
          <a:avLst/>
        </a:prstGeom>
        <a:solidFill>
          <a:schemeClr val="tx2">
            <a:lumMod val="50000"/>
            <a:lumOff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5200" kern="1200" noProof="0" dirty="0" smtClean="0"/>
            <a:t>...</a:t>
          </a:r>
          <a:endParaRPr lang="de-DE" sz="5200" kern="1200" noProof="0" dirty="0"/>
        </a:p>
      </dsp:txBody>
      <dsp:txXfrm>
        <a:off x="4051956" y="2210183"/>
        <a:ext cx="3156380" cy="18938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99212-73EE-456A-9DAD-A6F1AD74A30C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2DB1C-8E56-439B-AFC4-4B9336AC5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991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dvisera.com/27001academy/knowledgebase/four-key-benefits-of-iso-27001-implementation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noProof="0" dirty="0" smtClean="0"/>
              <a:t>Wählen Sie die Schriftgröße </a:t>
            </a:r>
            <a:r>
              <a:rPr dirty="0" smtClean="0"/>
              <a:t>so</a:t>
            </a:r>
            <a:r>
              <a:rPr dirty="0"/>
              <a:t>, </a:t>
            </a:r>
            <a:r>
              <a:rPr lang="de-DE" noProof="0" dirty="0" smtClean="0"/>
              <a:t>dass Name bzw. </a:t>
            </a:r>
            <a:r>
              <a:rPr dirty="0" smtClean="0"/>
              <a:t>Slogan </a:t>
            </a:r>
            <a:r>
              <a:rPr lang="de-DE" noProof="0" dirty="0" smtClean="0"/>
              <a:t>Ihre</a:t>
            </a:r>
            <a:r>
              <a:rPr lang="de-DE" dirty="0" smtClean="0"/>
              <a:t>s</a:t>
            </a:r>
            <a:r>
              <a:rPr dirty="0" smtClean="0"/>
              <a:t> </a:t>
            </a:r>
            <a:r>
              <a:rPr lang="de-DE" dirty="0" smtClean="0"/>
              <a:t>Unternehmens</a:t>
            </a:r>
            <a:r>
              <a:rPr dirty="0" smtClean="0"/>
              <a:t> in </a:t>
            </a:r>
            <a:r>
              <a:rPr lang="de-DE" dirty="0" smtClean="0"/>
              <a:t>jeweils </a:t>
            </a:r>
            <a:r>
              <a:rPr lang="de-DE" noProof="0" dirty="0" smtClean="0"/>
              <a:t>eine Zeile passen.</a:t>
            </a:r>
            <a:endParaRPr lang="de-DE" noProof="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2DB1C-8E56-439B-AFC4-4B9336AC5C6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1909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noProof="0" dirty="0" smtClean="0"/>
              <a:t>...</a:t>
            </a:r>
            <a:endParaRPr lang="de-DE" noProof="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2DB1C-8E56-439B-AFC4-4B9336AC5C6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4728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2DB1C-8E56-439B-AFC4-4B9336AC5C6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878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noProof="0" dirty="0" smtClean="0"/>
              <a:t>Vorgeschlagener Titel (wählen Sie Informationssicherheit und/oder betriebliches Kontinuitätsmanagement je nach Ihrem Ziel).</a:t>
            </a:r>
            <a:endParaRPr lang="de-DE" noProof="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2DB1C-8E56-439B-AFC4-4B9336AC5C6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493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noProof="0" dirty="0" smtClean="0"/>
              <a:t>Vorgeschlagene Agenda</a:t>
            </a:r>
            <a:endParaRPr lang="de-DE" noProof="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2DB1C-8E56-439B-AFC4-4B9336AC5C6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5439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noProof="0" dirty="0" smtClean="0"/>
              <a:t>...</a:t>
            </a:r>
            <a:endParaRPr lang="de-DE" noProof="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2DB1C-8E56-439B-AFC4-4B9336AC5C6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72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baseline="0" noProof="0" dirty="0" smtClean="0"/>
              <a:t>...</a:t>
            </a:r>
            <a:endParaRPr lang="de-DE" noProof="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2DB1C-8E56-439B-AFC4-4B9336AC5C6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9464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noProof="0" dirty="0" smtClean="0"/>
              <a:t>Für mehr Informationen zur Präsentation der Vorteile lesen Sie bitte den Artikel </a:t>
            </a:r>
            <a:r>
              <a:rPr lang="hr-HR" dirty="0" smtClean="0">
                <a:hlinkClick r:id="rId3"/>
              </a:rPr>
              <a:t>https://advisera.com/27001academy/knowledgebase/four-key-benefits-of-iso-27001-implementation/</a:t>
            </a:r>
            <a:endParaRPr lang="en-US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2DB1C-8E56-439B-AFC4-4B9336AC5C6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653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noProof="0" dirty="0" smtClean="0"/>
              <a:t>...</a:t>
            </a:r>
            <a:endParaRPr lang="de-DE" noProof="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2DB1C-8E56-439B-AFC4-4B9336AC5C6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80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noProof="0" dirty="0" smtClean="0"/>
              <a:t>...</a:t>
            </a:r>
            <a:endParaRPr lang="de-DE" noProof="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2DB1C-8E56-439B-AFC4-4B9336AC5C6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9473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baseline="0" noProof="0" dirty="0" smtClean="0"/>
              <a:t>...</a:t>
            </a:r>
            <a:endParaRPr lang="de-DE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noProof="0" dirty="0" smtClean="0"/>
              <a:t>...</a:t>
            </a:r>
            <a:endParaRPr lang="de-DE" noProof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2DB1C-8E56-439B-AFC4-4B9336AC5C6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948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C65A-159C-4114-BAFB-400D5D9E5A91}" type="datetime1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3217-82A7-4E3B-9F03-8B46782E7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825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486FE-8894-4D11-977D-F2D7AFC0B888}" type="datetime1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3217-82A7-4E3B-9F03-8B46782E7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946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B9E0A-BB44-4C59-9826-FD8F7E558EC9}" type="datetime1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3217-82A7-4E3B-9F03-8B46782E7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570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11" name="Espaço Reservado para Data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A3294-1768-4E2D-A6FA-96BAF253FAFF}" type="datetime1">
              <a:rPr lang="en-US" smtClean="0"/>
              <a:t>4/14/2020</a:t>
            </a:fld>
            <a:endParaRPr lang="en-US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3217-82A7-4E3B-9F03-8B46782E7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020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86C6F-68C2-4389-B2EE-0BC77B373C4F}" type="datetime1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3217-82A7-4E3B-9F03-8B46782E7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565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2930D-8A7B-4186-840B-3B4C443CD5F5}" type="datetime1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3217-82A7-4E3B-9F03-8B46782E7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512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D1622-A577-468D-899E-7349508D00D6}" type="datetime1">
              <a:rPr lang="en-US" smtClean="0"/>
              <a:t>4/14/2020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3217-82A7-4E3B-9F03-8B46782E7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914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AD4B-9643-42FD-88A2-4B23A6D1CCA6}" type="datetime1">
              <a:rPr lang="en-US" smtClean="0"/>
              <a:t>4/14/2020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3217-82A7-4E3B-9F03-8B46782E7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28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464F8-899F-4C4B-A15B-9EB19EE0FCA5}" type="datetime1">
              <a:rPr lang="en-US" smtClean="0"/>
              <a:t>4/14/2020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3217-82A7-4E3B-9F03-8B46782E7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461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253EA-0C8C-4E0C-BCF5-C7659F68F873}" type="datetime1">
              <a:rPr lang="en-US" smtClean="0"/>
              <a:t>4/14/2020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3217-82A7-4E3B-9F03-8B46782E7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841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E7E3C-E67D-48FB-BD29-98AACE193F3C}" type="datetime1">
              <a:rPr lang="en-US" smtClean="0"/>
              <a:t>4/14/2020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3217-82A7-4E3B-9F03-8B46782E7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020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A8ECA-6466-4D37-A558-20A61FC1DFA7}" type="datetime1">
              <a:rPr lang="en-US" smtClean="0"/>
              <a:t>4/14/2020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3217-82A7-4E3B-9F03-8B46782E7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032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C7082-7209-4F65-B022-D09706CD838C}" type="datetime1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23217-82A7-4E3B-9F03-8B46782E7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30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50" r:id="rId1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 anchor="ctr" anchorCtr="0"/>
          <a:lstStyle/>
          <a:p>
            <a:r>
              <a:rPr lang="de-DE" sz="4000" dirty="0"/>
              <a:t>** KOSTENLOSE VORSCHAU </a:t>
            </a:r>
            <a:r>
              <a:rPr lang="de-DE" sz="4000" dirty="0" smtClean="0"/>
              <a:t>**</a:t>
            </a:r>
            <a:r>
              <a:rPr lang="hr-HR" sz="5400" dirty="0" smtClean="0"/>
              <a:t/>
            </a:r>
            <a:br>
              <a:rPr lang="hr-HR" sz="5400" dirty="0" smtClean="0"/>
            </a:br>
            <a:r>
              <a:rPr sz="5400" dirty="0" smtClean="0"/>
              <a:t>[</a:t>
            </a:r>
            <a:r>
              <a:rPr sz="5400" dirty="0"/>
              <a:t>Name </a:t>
            </a:r>
            <a:r>
              <a:rPr lang="de-DE" sz="5400" dirty="0" smtClean="0"/>
              <a:t>des Unternehmens</a:t>
            </a:r>
            <a:r>
              <a:rPr sz="5400" dirty="0" smtClean="0"/>
              <a:t>]</a:t>
            </a:r>
            <a:endParaRPr lang="en-US" sz="5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dirty="0" smtClean="0"/>
              <a:t>[</a:t>
            </a:r>
            <a:r>
              <a:rPr lang="de-DE" dirty="0" smtClean="0"/>
              <a:t>Slogan</a:t>
            </a:r>
            <a:r>
              <a:rPr dirty="0" smtClean="0"/>
              <a:t>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05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dirty="0" smtClean="0"/>
              <a:t>Wie</a:t>
            </a:r>
            <a:r>
              <a:rPr sz="4000" dirty="0" smtClean="0"/>
              <a:t> </a:t>
            </a:r>
            <a:r>
              <a:rPr lang="de-DE" sz="4000" dirty="0" smtClean="0"/>
              <a:t>sich</a:t>
            </a:r>
            <a:r>
              <a:rPr sz="4000" dirty="0" smtClean="0"/>
              <a:t> </a:t>
            </a:r>
            <a:r>
              <a:rPr sz="4000" dirty="0"/>
              <a:t>[Name </a:t>
            </a:r>
            <a:r>
              <a:rPr lang="de-DE" sz="4000" dirty="0" smtClean="0"/>
              <a:t>des Unternehmens</a:t>
            </a:r>
            <a:r>
              <a:rPr sz="4000" dirty="0" smtClean="0"/>
              <a:t>] </a:t>
            </a:r>
            <a:r>
              <a:rPr lang="de-DE" sz="4000" dirty="0" smtClean="0"/>
              <a:t>unterscheidet</a:t>
            </a:r>
            <a:endParaRPr lang="de-DE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Anerkanntes Fachpersonal</a:t>
            </a:r>
          </a:p>
          <a:p>
            <a:pPr lvl="1"/>
            <a:r>
              <a:rPr lang="hr-HR" dirty="0" smtClean="0"/>
              <a:t>...</a:t>
            </a:r>
            <a:endParaRPr lang="de-DE" dirty="0" smtClean="0"/>
          </a:p>
          <a:p>
            <a:r>
              <a:rPr lang="de-DE" dirty="0" smtClean="0"/>
              <a:t>Erfahrung in vielen Branchen</a:t>
            </a:r>
          </a:p>
          <a:p>
            <a:pPr lvl="1"/>
            <a:r>
              <a:rPr lang="hr-HR" dirty="0" smtClean="0"/>
              <a:t>...</a:t>
            </a:r>
            <a:endParaRPr lang="de-DE" dirty="0" smtClean="0"/>
          </a:p>
          <a:p>
            <a:r>
              <a:rPr lang="de-DE" dirty="0" smtClean="0"/>
              <a:t>Wissensdatenbank</a:t>
            </a:r>
          </a:p>
          <a:p>
            <a:pPr lvl="1"/>
            <a:r>
              <a:rPr lang="hr-HR" dirty="0" smtClean="0"/>
              <a:t>...</a:t>
            </a:r>
            <a:endParaRPr dirty="0"/>
          </a:p>
          <a:p>
            <a:r>
              <a:rPr lang="hr-HR" dirty="0" smtClean="0"/>
              <a:t>...</a:t>
            </a:r>
            <a:endParaRPr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86C6F-68C2-4389-B2EE-0BC77B373C4F}" type="datetime1">
              <a:rPr lang="en-US" smtClean="0"/>
              <a:t>4/14/2020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3217-82A7-4E3B-9F03-8B46782E747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77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de-DE" dirty="0" smtClean="0"/>
              <a:t>Fragen?</a:t>
            </a:r>
            <a:endParaRPr lang="de-DE" dirty="0"/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86C6F-68C2-4389-B2EE-0BC77B373C4F}" type="datetime1">
              <a:rPr lang="en-US" smtClean="0"/>
              <a:t>4/14/2020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3217-82A7-4E3B-9F03-8B46782E747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83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/>
            <a:r>
              <a:rPr lang="de-DE" dirty="0" smtClean="0"/>
              <a:t>Vielen Dank</a:t>
            </a:r>
            <a:r>
              <a:rPr lang="de-DE" dirty="0" smtClean="0"/>
              <a:t>!</a:t>
            </a:r>
            <a:r>
              <a:rPr lang="hr-HR" dirty="0" smtClean="0"/>
              <a:t/>
            </a:r>
            <a:br>
              <a:rPr lang="hr-HR" dirty="0" smtClean="0"/>
            </a:br>
            <a:r>
              <a:rPr lang="de-DE" sz="3200" dirty="0"/>
              <a:t>** ENDE DER KOSTENLOSEN VORSCHAU **</a:t>
            </a:r>
            <a:endParaRPr lang="de-DE" sz="3200" dirty="0"/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de-DE" dirty="0" smtClean="0"/>
              <a:t>[Name des Sprechers], [Unternehmen des Sprechers]</a:t>
            </a:r>
          </a:p>
          <a:p>
            <a:pPr algn="r"/>
            <a:endParaRPr lang="de-DE" dirty="0" smtClean="0"/>
          </a:p>
          <a:p>
            <a:pPr algn="r"/>
            <a:r>
              <a:rPr lang="de-DE" dirty="0" smtClean="0"/>
              <a:t>[Ihr Unternehmen - Kontakt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86C6F-68C2-4389-B2EE-0BC77B373C4F}" type="datetime1">
              <a:rPr lang="en-US" smtClean="0"/>
              <a:t>4/14/2020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3217-82A7-4E3B-9F03-8B46782E747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5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l"/>
            <a:r>
              <a:rPr sz="3200" dirty="0"/>
              <a:t>[Name </a:t>
            </a:r>
            <a:r>
              <a:rPr lang="de-DE" sz="3200" dirty="0" smtClean="0"/>
              <a:t>des Unternehmens</a:t>
            </a:r>
            <a:r>
              <a:rPr sz="3200" dirty="0" smtClean="0"/>
              <a:t>] </a:t>
            </a:r>
            <a:r>
              <a:rPr lang="de-DE" sz="3200" dirty="0" smtClean="0"/>
              <a:t>Beratungsservices - Kostenreduzierung und Risikominimierung durch Informationssicherheit / betriebliches Kontinuitätsmanagement</a:t>
            </a:r>
            <a:endParaRPr lang="de-DE" sz="3200" dirty="0"/>
          </a:p>
        </p:txBody>
      </p:sp>
      <p:sp>
        <p:nvSpPr>
          <p:cNvPr id="3" name="Subtítul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dirty="0"/>
              <a:t>[Name </a:t>
            </a:r>
            <a:r>
              <a:rPr lang="de-DE" dirty="0" smtClean="0"/>
              <a:t>des Sprechers], [Berufsbezeichnung des Sprechers</a:t>
            </a:r>
            <a:r>
              <a:rPr dirty="0" smtClean="0"/>
              <a:t>]</a:t>
            </a:r>
            <a:endParaRPr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195D-245A-47B3-8B55-7E6CAA45EDE8}" type="datetime1">
              <a:rPr lang="en-US" smtClean="0"/>
              <a:t>4/14/2020</a:t>
            </a:fld>
            <a:endParaRPr lang="en-US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3217-82A7-4E3B-9F03-8B46782E747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39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Agenda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 smtClean="0"/>
              <a:t>[</a:t>
            </a:r>
            <a:r>
              <a:rPr lang="de-DE" dirty="0" smtClean="0"/>
              <a:t>Name</a:t>
            </a:r>
            <a:r>
              <a:rPr dirty="0" smtClean="0"/>
              <a:t> </a:t>
            </a:r>
            <a:r>
              <a:rPr lang="de-DE" dirty="0" smtClean="0"/>
              <a:t>des Unternehmens</a:t>
            </a:r>
            <a:r>
              <a:rPr dirty="0" smtClean="0"/>
              <a:t> </a:t>
            </a:r>
            <a:r>
              <a:rPr dirty="0"/>
              <a:t>des </a:t>
            </a:r>
            <a:r>
              <a:rPr lang="de-DE" dirty="0" smtClean="0"/>
              <a:t>Kunden</a:t>
            </a:r>
            <a:r>
              <a:rPr dirty="0" smtClean="0"/>
              <a:t>] </a:t>
            </a:r>
            <a:r>
              <a:rPr lang="de-DE" dirty="0" smtClean="0"/>
              <a:t>Kontext</a:t>
            </a:r>
          </a:p>
          <a:p>
            <a:r>
              <a:rPr lang="de-DE" dirty="0" smtClean="0"/>
              <a:t>Vorzüge von ISMS / BCMS</a:t>
            </a:r>
          </a:p>
          <a:p>
            <a:r>
              <a:rPr lang="de-DE" dirty="0" smtClean="0"/>
              <a:t>Allgemeine Methodik von Beratungsservices</a:t>
            </a:r>
          </a:p>
          <a:p>
            <a:r>
              <a:rPr lang="de-DE" dirty="0" smtClean="0"/>
              <a:t>Potenzielle Ergebnisse des Projekts</a:t>
            </a:r>
          </a:p>
          <a:p>
            <a:r>
              <a:rPr lang="de-DE" dirty="0" smtClean="0"/>
              <a:t>Was uns unterscheidet</a:t>
            </a:r>
            <a:endParaRPr lang="de-DE" dirty="0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7E80-98B3-4399-A5BA-3DC00CF57B6E}" type="datetime1">
              <a:rPr lang="en-US" smtClean="0"/>
              <a:t>4/14/2020</a:t>
            </a:fld>
            <a:endParaRPr lang="en-US" dirty="0"/>
          </a:p>
        </p:txBody>
      </p:sp>
      <p:sp>
        <p:nvSpPr>
          <p:cNvPr id="9" name="Espaço Reservado para Rodapé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3217-82A7-4E3B-9F03-8B46782E747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86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dirty="0"/>
              <a:t>[Name </a:t>
            </a:r>
            <a:r>
              <a:rPr lang="de-DE" sz="3600" dirty="0" smtClean="0"/>
              <a:t>des Unternehmens</a:t>
            </a:r>
            <a:r>
              <a:rPr sz="3600" dirty="0" smtClean="0"/>
              <a:t> </a:t>
            </a:r>
            <a:r>
              <a:rPr sz="3600" dirty="0"/>
              <a:t>des </a:t>
            </a:r>
            <a:r>
              <a:rPr lang="de-DE" sz="3600" dirty="0" smtClean="0"/>
              <a:t>Kunden] Kontext (1/2)</a:t>
            </a:r>
            <a:endParaRPr lang="de-DE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Käufer</a:t>
            </a:r>
          </a:p>
          <a:p>
            <a:pPr lvl="1"/>
            <a:r>
              <a:rPr lang="de-DE" dirty="0" smtClean="0"/>
              <a:t>z.B. Behörden, andere Unternehmen und Konsumenten</a:t>
            </a:r>
          </a:p>
          <a:p>
            <a:r>
              <a:rPr lang="de-DE" dirty="0" smtClean="0"/>
              <a:t>Zulieferer</a:t>
            </a:r>
          </a:p>
          <a:p>
            <a:pPr lvl="1"/>
            <a:r>
              <a:rPr lang="de-DE" dirty="0" smtClean="0"/>
              <a:t>[Hauptzulieferer von Material, Services und Personal usw. identifizieren]</a:t>
            </a:r>
          </a:p>
          <a:p>
            <a:r>
              <a:rPr lang="de-DE" dirty="0" smtClean="0"/>
              <a:t>Konkurrenten</a:t>
            </a:r>
          </a:p>
          <a:p>
            <a:pPr lvl="1"/>
            <a:r>
              <a:rPr lang="hr-HR" dirty="0" smtClean="0"/>
              <a:t>...</a:t>
            </a:r>
            <a:endParaRPr lang="de-DE" dirty="0" smtClean="0"/>
          </a:p>
          <a:p>
            <a:r>
              <a:rPr lang="hr-HR" dirty="0" smtClean="0"/>
              <a:t>...</a:t>
            </a:r>
            <a:endParaRPr lang="de-DE" dirty="0" smtClean="0"/>
          </a:p>
          <a:p>
            <a:pPr lvl="1"/>
            <a:r>
              <a:rPr lang="hr-HR" dirty="0" smtClean="0"/>
              <a:t>...</a:t>
            </a:r>
            <a:endParaRPr lang="de-DE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86C6F-68C2-4389-B2EE-0BC77B373C4F}" type="datetime1">
              <a:rPr lang="en-US" smtClean="0"/>
              <a:t>4/14/2020</a:t>
            </a:fld>
            <a:endParaRPr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3217-82A7-4E3B-9F03-8B46782E747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97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600" dirty="0"/>
              <a:t>[Name </a:t>
            </a:r>
            <a:r>
              <a:rPr lang="de-DE" sz="3600" dirty="0" smtClean="0"/>
              <a:t>des Unternehmens</a:t>
            </a:r>
            <a:r>
              <a:rPr sz="3600" dirty="0" smtClean="0"/>
              <a:t> </a:t>
            </a:r>
            <a:r>
              <a:rPr sz="3600" dirty="0"/>
              <a:t>des </a:t>
            </a:r>
            <a:r>
              <a:rPr lang="de-DE" sz="3600" dirty="0" smtClean="0"/>
              <a:t>Kunden] Kontext (2/2)</a:t>
            </a:r>
            <a:endParaRPr lang="de-DE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Finanzielle Risiken</a:t>
            </a:r>
          </a:p>
          <a:p>
            <a:pPr lvl="1"/>
            <a:r>
              <a:rPr lang="de-DE" dirty="0" smtClean="0"/>
              <a:t>Gewinnverlust und/oder Kostensteigerung</a:t>
            </a:r>
          </a:p>
          <a:p>
            <a:r>
              <a:rPr lang="hr-HR" dirty="0" smtClean="0"/>
              <a:t>...</a:t>
            </a:r>
            <a:endParaRPr lang="de-DE" dirty="0" smtClean="0"/>
          </a:p>
          <a:p>
            <a:pPr lvl="1"/>
            <a:r>
              <a:rPr lang="de-DE" dirty="0" smtClean="0"/>
              <a:t>Verlust on Vertrauen / Ruf am Markt</a:t>
            </a:r>
          </a:p>
          <a:p>
            <a:r>
              <a:rPr lang="hr-HR" dirty="0" smtClean="0"/>
              <a:t>...</a:t>
            </a:r>
            <a:endParaRPr lang="de-DE" dirty="0" smtClean="0"/>
          </a:p>
          <a:p>
            <a:pPr lvl="1"/>
            <a:r>
              <a:rPr lang="hr-HR" dirty="0" smtClean="0"/>
              <a:t>...</a:t>
            </a:r>
            <a:endParaRPr lang="de-DE" dirty="0" smtClean="0"/>
          </a:p>
          <a:p>
            <a:r>
              <a:rPr lang="de-DE" dirty="0" smtClean="0"/>
              <a:t>Risiken bezüglich Bildung und Wachstum</a:t>
            </a:r>
          </a:p>
          <a:p>
            <a:pPr lvl="1"/>
            <a:r>
              <a:rPr lang="hr-HR" dirty="0" smtClean="0"/>
              <a:t>...</a:t>
            </a:r>
            <a:endParaRPr lang="de-DE" dirty="0" smtClean="0"/>
          </a:p>
          <a:p>
            <a:r>
              <a:rPr lang="hr-HR" dirty="0" smtClean="0"/>
              <a:t>...</a:t>
            </a:r>
            <a:endParaRPr lang="de-DE" dirty="0" smtClean="0"/>
          </a:p>
          <a:p>
            <a:pPr lvl="1"/>
            <a:r>
              <a:rPr lang="hr-HR" dirty="0" smtClean="0"/>
              <a:t>...</a:t>
            </a:r>
            <a:endParaRPr lang="de-DE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86C6F-68C2-4389-B2EE-0BC77B373C4F}" type="datetime1">
              <a:rPr lang="en-US" smtClean="0"/>
              <a:t>4/14/2020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3217-82A7-4E3B-9F03-8B46782E747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38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Vorzüge von </a:t>
            </a:r>
            <a:r>
              <a:rPr dirty="0" smtClean="0"/>
              <a:t>ISMS </a:t>
            </a:r>
            <a:r>
              <a:rPr dirty="0"/>
              <a:t>/ BCMS</a:t>
            </a:r>
            <a:endParaRPr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86C6F-68C2-4389-B2EE-0BC77B373C4F}" type="datetime1">
              <a:rPr lang="en-US" smtClean="0"/>
              <a:t>4/14/2020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3217-82A7-4E3B-9F03-8B46782E747C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206310"/>
              </p:ext>
            </p:extLst>
          </p:nvPr>
        </p:nvGraphicFramePr>
        <p:xfrm>
          <a:off x="755576" y="1700808"/>
          <a:ext cx="7788275" cy="41047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74122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 smtClean="0"/>
              <a:t>Allgemeine</a:t>
            </a:r>
            <a:r>
              <a:rPr sz="3600" dirty="0" smtClean="0"/>
              <a:t> </a:t>
            </a:r>
            <a:r>
              <a:rPr lang="de-DE" sz="3600" dirty="0" smtClean="0"/>
              <a:t>Methodik von Beratungsservices (1/2</a:t>
            </a:r>
            <a:r>
              <a:rPr sz="3600" dirty="0" smtClean="0"/>
              <a:t>)</a:t>
            </a:r>
            <a:endParaRPr lang="en-US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Anfangsdiagnose und Definition</a:t>
            </a:r>
          </a:p>
          <a:p>
            <a:pPr lvl="1"/>
            <a:r>
              <a:rPr lang="de-DE" dirty="0" smtClean="0"/>
              <a:t>Identifizierung des unternehmerisches Kontextes und grundlegende Definition des Managementsystems</a:t>
            </a:r>
          </a:p>
          <a:p>
            <a:r>
              <a:rPr lang="de-DE" dirty="0" smtClean="0"/>
              <a:t>Analyse</a:t>
            </a:r>
          </a:p>
          <a:p>
            <a:pPr lvl="1"/>
            <a:r>
              <a:rPr lang="hr-HR" dirty="0" smtClean="0"/>
              <a:t>...</a:t>
            </a:r>
            <a:endParaRPr lang="de-DE" dirty="0" smtClean="0"/>
          </a:p>
          <a:p>
            <a:r>
              <a:rPr lang="hr-HR" dirty="0" smtClean="0"/>
              <a:t>...</a:t>
            </a:r>
            <a:endParaRPr lang="de-DE" dirty="0" smtClean="0"/>
          </a:p>
          <a:p>
            <a:pPr lvl="1"/>
            <a:r>
              <a:rPr lang="hr-HR" dirty="0" smtClean="0"/>
              <a:t>...</a:t>
            </a:r>
            <a:endParaRPr lang="de-DE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86C6F-68C2-4389-B2EE-0BC77B373C4F}" type="datetime1">
              <a:rPr lang="en-US" smtClean="0"/>
              <a:t>4/14/2020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3217-82A7-4E3B-9F03-8B46782E747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2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 smtClean="0"/>
              <a:t>Allgemeine Methodik von Beratungsservices </a:t>
            </a:r>
            <a:r>
              <a:rPr sz="3600" dirty="0" smtClean="0"/>
              <a:t>(</a:t>
            </a:r>
            <a:r>
              <a:rPr sz="3600" dirty="0"/>
              <a:t>2/2)</a:t>
            </a:r>
            <a:endParaRPr lang="en-US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Umsetzung</a:t>
            </a:r>
          </a:p>
          <a:p>
            <a:pPr lvl="1"/>
            <a:r>
              <a:rPr lang="de-DE" dirty="0" smtClean="0"/>
              <a:t>Zuweisung von Ressourcen</a:t>
            </a:r>
          </a:p>
          <a:p>
            <a:pPr lvl="1"/>
            <a:r>
              <a:rPr lang="hr-HR" dirty="0" smtClean="0"/>
              <a:t>...</a:t>
            </a:r>
            <a:endParaRPr lang="de-DE" dirty="0" smtClean="0"/>
          </a:p>
          <a:p>
            <a:pPr lvl="1"/>
            <a:r>
              <a:rPr lang="hr-HR" dirty="0" smtClean="0"/>
              <a:t>...</a:t>
            </a:r>
            <a:endParaRPr lang="de-DE" dirty="0" smtClean="0"/>
          </a:p>
          <a:p>
            <a:r>
              <a:rPr lang="hr-HR" dirty="0" smtClean="0"/>
              <a:t>...</a:t>
            </a:r>
            <a:endParaRPr lang="de-DE" dirty="0" smtClean="0"/>
          </a:p>
          <a:p>
            <a:pPr lvl="1"/>
            <a:r>
              <a:rPr lang="de-DE" dirty="0" smtClean="0"/>
              <a:t>Aktualisierung von Maßnahmen / Plänen und/oder Aktivitäten</a:t>
            </a:r>
          </a:p>
          <a:p>
            <a:r>
              <a:rPr lang="de-DE" dirty="0" smtClean="0"/>
              <a:t>Wartung</a:t>
            </a:r>
          </a:p>
          <a:p>
            <a:pPr lvl="1"/>
            <a:r>
              <a:rPr lang="hr-HR" dirty="0" smtClean="0"/>
              <a:t>...</a:t>
            </a:r>
            <a:endParaRPr lang="de-DE" dirty="0" smtClean="0"/>
          </a:p>
          <a:p>
            <a:pPr lvl="1"/>
            <a:r>
              <a:rPr lang="hr-HR" dirty="0" smtClean="0"/>
              <a:t>...</a:t>
            </a:r>
            <a:endParaRPr lang="de-DE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86C6F-68C2-4389-B2EE-0BC77B373C4F}" type="datetime1">
              <a:rPr lang="en-US" smtClean="0"/>
              <a:t>4/14/2020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3217-82A7-4E3B-9F03-8B46782E747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1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Potenzielle Ergebnisse des Projekts</a:t>
            </a:r>
            <a:endParaRPr lang="de-DE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 smtClean="0"/>
              <a:t>Administrativ</a:t>
            </a:r>
          </a:p>
          <a:p>
            <a:pPr lvl="1"/>
            <a:r>
              <a:rPr lang="de-DE" dirty="0" smtClean="0"/>
              <a:t>Richtlinien (z.B. Zugangskontrolle, Backup usw.)</a:t>
            </a:r>
          </a:p>
          <a:p>
            <a:pPr lvl="1"/>
            <a:r>
              <a:rPr lang="hr-HR" dirty="0" smtClean="0"/>
              <a:t>...</a:t>
            </a:r>
            <a:endParaRPr lang="de-DE" dirty="0" smtClean="0"/>
          </a:p>
          <a:p>
            <a:pPr lvl="1"/>
            <a:r>
              <a:rPr lang="de-DE" dirty="0" smtClean="0"/>
              <a:t>Verfahren (z.B. Erstellung/Ausschluss von Konten)</a:t>
            </a:r>
          </a:p>
          <a:p>
            <a:r>
              <a:rPr lang="de-DE" dirty="0" smtClean="0"/>
              <a:t>Technisch</a:t>
            </a:r>
          </a:p>
          <a:p>
            <a:pPr lvl="1"/>
            <a:r>
              <a:rPr lang="hr-HR" dirty="0" smtClean="0"/>
              <a:t>...</a:t>
            </a:r>
            <a:endParaRPr lang="de-DE" dirty="0" smtClean="0"/>
          </a:p>
          <a:p>
            <a:pPr lvl="1"/>
            <a:r>
              <a:rPr lang="de-DE" dirty="0" smtClean="0"/>
              <a:t>Anti-Virus</a:t>
            </a:r>
          </a:p>
          <a:p>
            <a:pPr lvl="1"/>
            <a:r>
              <a:rPr lang="hr-HR" dirty="0" smtClean="0"/>
              <a:t>...</a:t>
            </a:r>
            <a:endParaRPr lang="de-DE" dirty="0" smtClean="0"/>
          </a:p>
          <a:p>
            <a:pPr lvl="1"/>
            <a:r>
              <a:rPr lang="hr-HR" dirty="0" smtClean="0"/>
              <a:t>...</a:t>
            </a:r>
            <a:endParaRPr lang="de-DE" dirty="0" smtClean="0"/>
          </a:p>
          <a:p>
            <a:r>
              <a:rPr lang="hr-HR" dirty="0" smtClean="0"/>
              <a:t>...</a:t>
            </a:r>
            <a:endParaRPr lang="de-DE" dirty="0" smtClean="0"/>
          </a:p>
          <a:p>
            <a:pPr lvl="1"/>
            <a:r>
              <a:rPr lang="hr-HR" dirty="0" smtClean="0"/>
              <a:t>...</a:t>
            </a:r>
            <a:endParaRPr lang="de-DE" dirty="0" smtClean="0"/>
          </a:p>
          <a:p>
            <a:pPr lvl="1"/>
            <a:r>
              <a:rPr lang="hr-HR" dirty="0" smtClean="0"/>
              <a:t>...</a:t>
            </a:r>
            <a:endParaRPr lang="de-DE" dirty="0" smtClean="0"/>
          </a:p>
          <a:p>
            <a:pPr lvl="1"/>
            <a:r>
              <a:rPr lang="hr-HR" dirty="0" smtClean="0"/>
              <a:t>...</a:t>
            </a:r>
            <a:endParaRPr lang="de-DE" dirty="0" smtClean="0"/>
          </a:p>
          <a:p>
            <a:pPr lvl="1"/>
            <a:r>
              <a:rPr lang="hr-HR" dirty="0" smtClean="0"/>
              <a:t>...</a:t>
            </a:r>
            <a:endParaRPr lang="de-DE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86C6F-68C2-4389-B2EE-0BC77B373C4F}" type="datetime1">
              <a:rPr lang="en-US" smtClean="0"/>
              <a:t>4/14/2020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dirty="0"/>
              <a:t>[Name </a:t>
            </a:r>
            <a:r>
              <a:rPr lang="de-DE" dirty="0" smtClean="0"/>
              <a:t>des Unternehmens</a:t>
            </a:r>
            <a:r>
              <a:rPr dirty="0" smtClean="0"/>
              <a:t>]</a:t>
            </a:r>
            <a:endParaRPr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23217-82A7-4E3B-9F03-8B46782E747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8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406</Words>
  <Application>Microsoft Office PowerPoint</Application>
  <PresentationFormat>On-screen Show (4:3)</PresentationFormat>
  <Paragraphs>136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Tema do Office</vt:lpstr>
      <vt:lpstr>** KOSTENLOSE VORSCHAU ** [Name des Unternehmens]</vt:lpstr>
      <vt:lpstr>[Name des Unternehmens] Beratungsservices - Kostenreduzierung und Risikominimierung durch Informationssicherheit / betriebliches Kontinuitätsmanagement</vt:lpstr>
      <vt:lpstr>Agenda</vt:lpstr>
      <vt:lpstr>[Name des Unternehmens des Kunden] Kontext (1/2)</vt:lpstr>
      <vt:lpstr>[Name des Unternehmens des Kunden] Kontext (2/2)</vt:lpstr>
      <vt:lpstr>Vorzüge von ISMS / BCMS</vt:lpstr>
      <vt:lpstr>Allgemeine Methodik von Beratungsservices (1/2)</vt:lpstr>
      <vt:lpstr>Allgemeine Methodik von Beratungsservices (2/2)</vt:lpstr>
      <vt:lpstr>Potenzielle Ergebnisse des Projekts</vt:lpstr>
      <vt:lpstr>Wie sich [Name des Unternehmens] unterscheidet</vt:lpstr>
      <vt:lpstr>Fragen?</vt:lpstr>
      <vt:lpstr>Vielen Dank! ** ENDE DER KOSTENLOSEN VORSCHAU **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[Name des Unternehmens]</dc:title>
  <dc:creator>27001Academy</dc:creator>
  <cp:lastModifiedBy>27001Academy</cp:lastModifiedBy>
  <cp:revision>67</cp:revision>
  <dcterms:created xsi:type="dcterms:W3CDTF">2015-02-08T20:44:25Z</dcterms:created>
  <dcterms:modified xsi:type="dcterms:W3CDTF">2020-04-14T12:43:57Z</dcterms:modified>
</cp:coreProperties>
</file>